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595ABB-93F0-4FD0-841E-F9E83E9704A2}">
  <a:tblStyle styleId="{87595ABB-93F0-4FD0-841E-F9E83E9704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Nunito-bold.fntdata"/><Relationship Id="rId10" Type="http://schemas.openxmlformats.org/officeDocument/2006/relationships/slide" Target="slides/slide4.xml"/><Relationship Id="rId21" Type="http://schemas.openxmlformats.org/officeDocument/2006/relationships/font" Target="fonts/Nunito-regular.fntdata"/><Relationship Id="rId13" Type="http://schemas.openxmlformats.org/officeDocument/2006/relationships/slide" Target="slides/slide7.xml"/><Relationship Id="rId24" Type="http://schemas.openxmlformats.org/officeDocument/2006/relationships/font" Target="fonts/Nunito-boldItalic.fntdata"/><Relationship Id="rId12" Type="http://schemas.openxmlformats.org/officeDocument/2006/relationships/slide" Target="slides/slide6.xml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cf5df1e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cf5df1e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cf5df1e8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9cf5df1e8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cf5df1e8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9cf5df1e8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cf5df1e80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cf5df1e80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9cf5df1e8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9cf5df1e8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cf5df1e8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cf5df1e8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cf5df1e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cf5df1e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9cf5df1e8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9cf5df1e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cf5df1e8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cf5df1e8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cf5df1e8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cf5df1e8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cf5df1e80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9cf5df1e80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cf5df1e80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cf5df1e80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cf5df1e80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cf5df1e80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1" Type="http://schemas.openxmlformats.org/officeDocument/2006/relationships/image" Target="../media/image16.png"/><Relationship Id="rId10" Type="http://schemas.openxmlformats.org/officeDocument/2006/relationships/image" Target="../media/image11.png"/><Relationship Id="rId12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4.jpg"/><Relationship Id="rId6" Type="http://schemas.openxmlformats.org/officeDocument/2006/relationships/image" Target="../media/image6.jpg"/><Relationship Id="rId7" Type="http://schemas.openxmlformats.org/officeDocument/2006/relationships/image" Target="../media/image1.jpg"/><Relationship Id="rId8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5.jpg"/><Relationship Id="rId5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2426800" y="2762575"/>
            <a:ext cx="4275520" cy="11332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विभक्तयः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p22"/>
          <p:cNvGraphicFramePr/>
          <p:nvPr/>
        </p:nvGraphicFramePr>
        <p:xfrm>
          <a:off x="96650" y="17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{87595ABB-93F0-4FD0-841E-F9E83E9704A2}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(ఎవత్తి)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का: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(ఎవ్వరు)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क: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(ఎవ్వడు)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के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(ఎవ్వరు)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किम्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(ఏది)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कानि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(ఏవి)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9" name="Google Shape;159;p22"/>
          <p:cNvGraphicFramePr/>
          <p:nvPr/>
        </p:nvGraphicFramePr>
        <p:xfrm>
          <a:off x="684500" y="321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{87595ABB-93F0-4FD0-841E-F9E83E9704A2}</a:tableStyleId>
              </a:tblPr>
              <a:tblGrid>
                <a:gridCol w="1453425"/>
                <a:gridCol w="1453425"/>
              </a:tblGrid>
              <a:tr h="45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अहं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(నేను)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वयम्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(మేము)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0" name="Google Shape;160;p22"/>
          <p:cNvGraphicFramePr/>
          <p:nvPr/>
        </p:nvGraphicFramePr>
        <p:xfrm>
          <a:off x="4686850" y="215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{87595ABB-93F0-4FD0-841E-F9E83E9704A2}</a:tableStyleId>
              </a:tblPr>
              <a:tblGrid>
                <a:gridCol w="1431800"/>
                <a:gridCol w="1431800"/>
                <a:gridCol w="1431800"/>
              </a:tblGrid>
              <a:tr h="50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भवान्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(మీరు)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न्त: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(మీరు)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</a:t>
                      </a:r>
                      <a:endParaRPr b="1" sz="21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भवती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(మీరు)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भवत्य: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(మీరు)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23"/>
          <p:cNvGraphicFramePr/>
          <p:nvPr/>
        </p:nvGraphicFramePr>
        <p:xfrm>
          <a:off x="432213" y="23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{87595ABB-93F0-4FD0-841E-F9E83E9704A2}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सा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ఆమె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ता: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వారు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स: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అతడు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ते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వారు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तत्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అది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नि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అవి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6" name="Google Shape;166;p23"/>
          <p:cNvGraphicFramePr/>
          <p:nvPr/>
        </p:nvGraphicFramePr>
        <p:xfrm>
          <a:off x="4491963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{87595ABB-93F0-4FD0-841E-F9E83E9704A2}</a:tableStyleId>
              </a:tblPr>
              <a:tblGrid>
                <a:gridCol w="1379925"/>
                <a:gridCol w="1379925"/>
                <a:gridCol w="1379925"/>
              </a:tblGrid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1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एषा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ఈమె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एता: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వీరు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एष: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ఇతడు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endParaRPr b="1" sz="1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एते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వీరు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74EA7"/>
                          </a:solidFill>
                        </a:rPr>
                        <a:t>नपुम्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तत्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ఇది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एता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नि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(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ఇవి</a:t>
                      </a:r>
                      <a:r>
                        <a:rPr b="1" lang="en" sz="1100">
                          <a:solidFill>
                            <a:srgbClr val="38761D"/>
                          </a:solidFill>
                        </a:rPr>
                        <a:t>)</a:t>
                      </a:r>
                      <a:r>
                        <a:rPr b="1" lang="en" sz="2100">
                          <a:solidFill>
                            <a:srgbClr val="38761D"/>
                          </a:solidFill>
                        </a:rPr>
                        <a:t> 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Google Shape;171;p24"/>
          <p:cNvGraphicFramePr/>
          <p:nvPr/>
        </p:nvGraphicFramePr>
        <p:xfrm>
          <a:off x="762325" y="71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{87595ABB-93F0-4FD0-841E-F9E83E9704A2}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बहुवचनम्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B45F06"/>
                          </a:solidFill>
                        </a:rPr>
                        <a:t>एकवचनम् </a:t>
                      </a:r>
                      <a:endParaRPr b="1" sz="17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ते गतवन्त: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(వారు వెళ్ళారు)</a:t>
                      </a:r>
                      <a:endParaRPr sz="11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स: गतवान्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(అతడు వెళ్ళాడు)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बालिका: गतवत्य: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(బాలికలు వెళ్ళారు)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बालिका गतवती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(బాలిక వెళ్ళింది)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वयं गतवन्त: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(మేము వెళ్ళాము - పుం 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अहं गतवान्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(నేను వెళ్ళాను - పుం 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वयं गतवत्य: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(మేము  వెళ్ళాము  - స్త్రీ)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अहं गतवती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(నేను వెళ్ళాను - స్త్రీ)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बालका: गमिष्यन्ति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(బాలురు వెళ్తారు)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बालक: गमिष्यति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(బాలుడు వెళ్తాడు)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भवत्य: गमिष्यन्ति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(మీరు వెళ్తారు)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भवती गमिष्यति 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(మీరు వెళ్తారు)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एता:</a:t>
                      </a: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 गच्छन्ति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(వీరు వెళ్తున్నారు 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एषा</a:t>
                      </a:r>
                      <a:r>
                        <a:rPr lang="en" sz="1700">
                          <a:solidFill>
                            <a:srgbClr val="134F5C"/>
                          </a:solidFill>
                        </a:rPr>
                        <a:t> गच्छति |</a:t>
                      </a:r>
                      <a:r>
                        <a:rPr lang="en" sz="1100">
                          <a:solidFill>
                            <a:srgbClr val="134F5C"/>
                          </a:solidFill>
                        </a:rPr>
                        <a:t>(ఈమె వెళ్తుంది)</a:t>
                      </a:r>
                      <a:endParaRPr sz="17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धन्यवाद:</a:t>
            </a:r>
          </a:p>
        </p:txBody>
      </p:sp>
      <p:sp>
        <p:nvSpPr>
          <p:cNvPr id="182" name="Google Shape;182;p26"/>
          <p:cNvSpPr txBox="1"/>
          <p:nvPr/>
        </p:nvSpPr>
        <p:spPr>
          <a:xfrm>
            <a:off x="35250" y="4541275"/>
            <a:ext cx="907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</a:t>
            </a:r>
            <a:endParaRPr sz="11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Content Source: Abhyasapustakam, </a:t>
            </a:r>
            <a:r>
              <a:rPr b="1" lang="en" sz="11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SamskritaBharati</a:t>
            </a:r>
            <a:endParaRPr b="1" sz="1600">
              <a:solidFill>
                <a:srgbClr val="38761D"/>
              </a:solidFill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552400" y="241925"/>
            <a:ext cx="659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274E13"/>
                </a:solidFill>
              </a:rPr>
              <a:t>वक्रतुण्ड महाकाय सूर्यकोटि समप्रभ |</a:t>
            </a:r>
            <a:endParaRPr b="1" sz="3300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274E13"/>
                </a:solidFill>
              </a:rPr>
              <a:t>निर्विघ्नं कुरु मे देव सर्वकार्येषु सर्वदा ||</a:t>
            </a:r>
            <a:endParaRPr b="1" sz="3300">
              <a:solidFill>
                <a:srgbClr val="274E13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039825" y="2082450"/>
            <a:ext cx="747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274E13"/>
                </a:solidFill>
              </a:rPr>
              <a:t>सरस्वती नमस्तुभ्यं वरदे कामरूपिणि |  </a:t>
            </a:r>
            <a:endParaRPr b="1" sz="3300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274E13"/>
                </a:solidFill>
              </a:rPr>
              <a:t>विद्यारम्भं करिष्यामि सिध्दिर्भवतु मे सदा ||</a:t>
            </a:r>
            <a:endParaRPr b="1" sz="3300">
              <a:solidFill>
                <a:srgbClr val="274E13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6100" y="3767450"/>
            <a:ext cx="734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274E13"/>
                </a:solidFill>
              </a:rPr>
              <a:t>गुरुर्ब्रह्मा गुरुर्विष्णुः गुरुर्देवो महेश्वरः ।</a:t>
            </a:r>
            <a:endParaRPr b="1" sz="3300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274E13"/>
                </a:solidFill>
              </a:rPr>
              <a:t>गुरुः साक्षात् परब्रह्म तस्मै श्री गुरवे नम: ॥</a:t>
            </a:r>
            <a:endParaRPr b="1" sz="33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14" cy="50894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पठामि संस्कृतं नित्यं वदामि संस्कृतं सदा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ध्यायामि संस्कृतं सम्यक् वन्दे संस्कृतमातरम् || 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प्रसाराय नैजं सर्वं ददाम्यहम्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सदा भक्तो वन्दे संस्कृतमातरम् ||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कृते जीवन् संस्कृतस्य कृते यजन्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आत्मानमाहुतं मन्ये वन्दे संस्कृतमातरम् ||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हिन्दु-धर्मं समाजं च पवित्रां संस्कृतिं तथा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संरक्ष्य ननु कुर्याम विश्वं शान्तिसमन्वितम् ||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526987" y="561750"/>
            <a:ext cx="8400432" cy="15531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प्रथमाविभक्ति:</a:t>
            </a:r>
          </a:p>
        </p:txBody>
      </p:sp>
      <p:sp>
        <p:nvSpPr>
          <p:cNvPr id="73" name="Google Shape;73;p16"/>
          <p:cNvSpPr/>
          <p:nvPr/>
        </p:nvSpPr>
        <p:spPr>
          <a:xfrm>
            <a:off x="2245975" y="2571759"/>
            <a:ext cx="4652037" cy="1005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ప్రథమావిభక్తి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775" y="790124"/>
            <a:ext cx="1197475" cy="1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 title="spoon-free-2287295_128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25" y="990350"/>
            <a:ext cx="1366794" cy="8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title="flower-7937334_64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3320" y="2984075"/>
            <a:ext cx="1814080" cy="12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 title="male-watch-144648_640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3477" y="623877"/>
            <a:ext cx="1366800" cy="127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 title="portrait-4322660_64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6777" y="395867"/>
            <a:ext cx="1253625" cy="175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 title="apple-256268_640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0075" y="1090912"/>
            <a:ext cx="1590227" cy="105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3125" y="2984086"/>
            <a:ext cx="935875" cy="131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6450" y="2922300"/>
            <a:ext cx="1129500" cy="11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05919" y="2719118"/>
            <a:ext cx="1253624" cy="125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0175" y="2984075"/>
            <a:ext cx="1108700" cy="11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2644200" y="0"/>
            <a:ext cx="3855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प्रथमा विभक्ति: - एकवचनम् 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81125" y="1979050"/>
            <a:ext cx="8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चमस: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824775" y="1979050"/>
            <a:ext cx="12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यानपेटिका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772700" y="2187650"/>
            <a:ext cx="87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फलम्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592125" y="1935750"/>
            <a:ext cx="11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हस्तघटी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669850" y="2187650"/>
            <a:ext cx="69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एष: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485702" y="4073375"/>
            <a:ext cx="87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युवक: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067025" y="4295100"/>
            <a:ext cx="8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धीवरी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589550" y="4051800"/>
            <a:ext cx="7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वैद्या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468988" y="3920925"/>
            <a:ext cx="7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एषा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7296775" y="4194400"/>
            <a:ext cx="69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एतत्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2311500" y="0"/>
            <a:ext cx="452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134F5C"/>
                </a:solidFill>
              </a:rPr>
              <a:t>कर्ता </a:t>
            </a:r>
            <a:r>
              <a:rPr b="1" lang="en" sz="2700">
                <a:solidFill>
                  <a:srgbClr val="38761D"/>
                </a:solidFill>
              </a:rPr>
              <a:t>सर्वदा प्रथमा विभक्ति: एव </a:t>
            </a:r>
            <a:endParaRPr b="1" sz="2700">
              <a:solidFill>
                <a:srgbClr val="38761D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50275" y="952675"/>
            <a:ext cx="339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8761D"/>
                </a:solidFill>
              </a:rPr>
              <a:t>य:</a:t>
            </a:r>
            <a:r>
              <a:rPr b="1" lang="en" sz="2300">
                <a:solidFill>
                  <a:srgbClr val="7F6000"/>
                </a:solidFill>
              </a:rPr>
              <a:t> क्रियां करोति </a:t>
            </a:r>
            <a:r>
              <a:rPr b="1" lang="en" sz="2300">
                <a:solidFill>
                  <a:srgbClr val="38761D"/>
                </a:solidFill>
              </a:rPr>
              <a:t>स:</a:t>
            </a:r>
            <a:r>
              <a:rPr b="1" lang="en" sz="2300">
                <a:solidFill>
                  <a:srgbClr val="7F6000"/>
                </a:solidFill>
              </a:rPr>
              <a:t> कर्ता |</a:t>
            </a:r>
            <a:endParaRPr b="1" sz="2300">
              <a:solidFill>
                <a:srgbClr val="7F6000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104175" y="2344450"/>
            <a:ext cx="27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83F04"/>
                </a:solidFill>
              </a:rPr>
              <a:t>सीता		 गच्छति |</a:t>
            </a:r>
            <a:endParaRPr b="1" sz="2300">
              <a:solidFill>
                <a:srgbClr val="783F04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 flipH="1">
            <a:off x="3389425" y="1531875"/>
            <a:ext cx="1919100" cy="881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3281425" y="3027400"/>
            <a:ext cx="21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का गच्छति? - सीता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499075" y="3590025"/>
            <a:ext cx="39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सीता - कर्ता(कर्तृपदम्) - प्रथमाविभक्ति: 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50" y="678000"/>
            <a:ext cx="1943050" cy="19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213" y="852688"/>
            <a:ext cx="2042176" cy="204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5">
            <a:alphaModFix/>
          </a:blip>
          <a:srcRect b="0" l="-8470" r="8469" t="0"/>
          <a:stretch/>
        </p:blipFill>
        <p:spPr>
          <a:xfrm>
            <a:off x="6135900" y="652125"/>
            <a:ext cx="2134899" cy="199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235950" y="2560025"/>
            <a:ext cx="178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बालिका खादति |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56400" y="2991725"/>
            <a:ext cx="23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का खादति ?</a:t>
            </a:r>
            <a:r>
              <a:rPr b="1" lang="en" sz="1800">
                <a:solidFill>
                  <a:schemeClr val="dk2"/>
                </a:solidFill>
              </a:rPr>
              <a:t> - </a:t>
            </a:r>
            <a:r>
              <a:rPr b="1" lang="en" sz="1800">
                <a:solidFill>
                  <a:srgbClr val="1155CC"/>
                </a:solidFill>
              </a:rPr>
              <a:t>बालिका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421825" y="3453425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खादति - </a:t>
            </a:r>
            <a:r>
              <a:rPr b="1" lang="en" sz="1800">
                <a:solidFill>
                  <a:srgbClr val="1155CC"/>
                </a:solidFill>
              </a:rPr>
              <a:t>क्रिया 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421825" y="3915125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बालिका - </a:t>
            </a:r>
            <a:r>
              <a:rPr b="1" lang="en" sz="1800">
                <a:solidFill>
                  <a:srgbClr val="1155CC"/>
                </a:solidFill>
              </a:rPr>
              <a:t>कर्ता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373900" y="2943300"/>
            <a:ext cx="178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बालक: </a:t>
            </a:r>
            <a:r>
              <a:rPr b="1" lang="en" sz="1800">
                <a:solidFill>
                  <a:schemeClr val="dk2"/>
                </a:solidFill>
              </a:rPr>
              <a:t>पिब</a:t>
            </a:r>
            <a:r>
              <a:rPr b="1" lang="en" sz="1800">
                <a:solidFill>
                  <a:schemeClr val="dk2"/>
                </a:solidFill>
              </a:rPr>
              <a:t>ति |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214925" y="3405000"/>
            <a:ext cx="23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क: </a:t>
            </a:r>
            <a:r>
              <a:rPr b="1" lang="en" sz="1800">
                <a:solidFill>
                  <a:srgbClr val="CC0000"/>
                </a:solidFill>
              </a:rPr>
              <a:t>पिबति</a:t>
            </a:r>
            <a:r>
              <a:rPr b="1" lang="en" sz="1800">
                <a:solidFill>
                  <a:srgbClr val="CC0000"/>
                </a:solidFill>
              </a:rPr>
              <a:t>?</a:t>
            </a:r>
            <a:r>
              <a:rPr b="1" lang="en" sz="1800">
                <a:solidFill>
                  <a:schemeClr val="dk2"/>
                </a:solidFill>
              </a:rPr>
              <a:t> - </a:t>
            </a:r>
            <a:r>
              <a:rPr b="1" lang="en" sz="1800">
                <a:solidFill>
                  <a:srgbClr val="1155CC"/>
                </a:solidFill>
              </a:rPr>
              <a:t>बालक: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473250" y="3866700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पिब</a:t>
            </a:r>
            <a:r>
              <a:rPr b="1" lang="en" sz="1800">
                <a:solidFill>
                  <a:schemeClr val="dk2"/>
                </a:solidFill>
              </a:rPr>
              <a:t>ति - </a:t>
            </a:r>
            <a:r>
              <a:rPr b="1" lang="en" sz="1800">
                <a:solidFill>
                  <a:srgbClr val="1155CC"/>
                </a:solidFill>
              </a:rPr>
              <a:t>क्रिया 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473250" y="4376825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बालक: - </a:t>
            </a:r>
            <a:r>
              <a:rPr b="1" lang="en" sz="1800">
                <a:solidFill>
                  <a:srgbClr val="1155CC"/>
                </a:solidFill>
              </a:rPr>
              <a:t>कर्ता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2644200" y="0"/>
            <a:ext cx="3855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कर्ता - प्रथमाविभक्ति:</a:t>
            </a:r>
            <a:r>
              <a:rPr b="1" lang="en" sz="2500">
                <a:solidFill>
                  <a:srgbClr val="38761D"/>
                </a:solidFill>
              </a:rPr>
              <a:t> </a:t>
            </a:r>
            <a:r>
              <a:rPr b="1" lang="en" sz="2500">
                <a:solidFill>
                  <a:srgbClr val="38761D"/>
                </a:solidFill>
              </a:rPr>
              <a:t>एव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466450" y="2810200"/>
            <a:ext cx="178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मित्रं क्रीडति</a:t>
            </a:r>
            <a:r>
              <a:rPr b="1" lang="en" sz="1800">
                <a:solidFill>
                  <a:schemeClr val="dk2"/>
                </a:solidFill>
              </a:rPr>
              <a:t> |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6176800" y="3410325"/>
            <a:ext cx="23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किं</a:t>
            </a:r>
            <a:r>
              <a:rPr b="1" lang="en" sz="1800">
                <a:solidFill>
                  <a:srgbClr val="CC0000"/>
                </a:solidFill>
              </a:rPr>
              <a:t> </a:t>
            </a:r>
            <a:r>
              <a:rPr b="1" lang="en" sz="1800">
                <a:solidFill>
                  <a:srgbClr val="CC0000"/>
                </a:solidFill>
              </a:rPr>
              <a:t>क्रीडति</a:t>
            </a:r>
            <a:r>
              <a:rPr b="1" lang="en" sz="1800">
                <a:solidFill>
                  <a:srgbClr val="CC0000"/>
                </a:solidFill>
              </a:rPr>
              <a:t>?</a:t>
            </a:r>
            <a:r>
              <a:rPr b="1" lang="en" sz="1800">
                <a:solidFill>
                  <a:schemeClr val="dk2"/>
                </a:solidFill>
              </a:rPr>
              <a:t> - </a:t>
            </a:r>
            <a:r>
              <a:rPr b="1" lang="en" sz="1800">
                <a:solidFill>
                  <a:srgbClr val="1155CC"/>
                </a:solidFill>
              </a:rPr>
              <a:t>मित्रम्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6524675" y="3915125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क्रीडति </a:t>
            </a:r>
            <a:r>
              <a:rPr b="1" lang="en" sz="1800">
                <a:solidFill>
                  <a:schemeClr val="dk2"/>
                </a:solidFill>
              </a:rPr>
              <a:t>- </a:t>
            </a:r>
            <a:r>
              <a:rPr b="1" lang="en" sz="1800">
                <a:solidFill>
                  <a:srgbClr val="1155CC"/>
                </a:solidFill>
              </a:rPr>
              <a:t>क्रिया 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6524675" y="4419925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मित्रम्</a:t>
            </a:r>
            <a:r>
              <a:rPr b="1" lang="en" sz="1800">
                <a:solidFill>
                  <a:schemeClr val="dk2"/>
                </a:solidFill>
              </a:rPr>
              <a:t> - </a:t>
            </a:r>
            <a:r>
              <a:rPr b="1" lang="en" sz="1800">
                <a:solidFill>
                  <a:srgbClr val="1155CC"/>
                </a:solidFill>
              </a:rPr>
              <a:t>कर्ता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235950" y="2560025"/>
            <a:ext cx="19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बालिका: खाद</a:t>
            </a:r>
            <a:r>
              <a:rPr b="1" lang="en" sz="1800">
                <a:solidFill>
                  <a:schemeClr val="dk2"/>
                </a:solidFill>
              </a:rPr>
              <a:t>न्</a:t>
            </a:r>
            <a:r>
              <a:rPr b="1" lang="en" sz="1800">
                <a:solidFill>
                  <a:schemeClr val="dk2"/>
                </a:solidFill>
              </a:rPr>
              <a:t>ति |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156400" y="2991725"/>
            <a:ext cx="26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का: खाद</a:t>
            </a:r>
            <a:r>
              <a:rPr b="1" lang="en" sz="1800">
                <a:solidFill>
                  <a:srgbClr val="CC0000"/>
                </a:solidFill>
              </a:rPr>
              <a:t>न्</a:t>
            </a:r>
            <a:r>
              <a:rPr b="1" lang="en" sz="1800">
                <a:solidFill>
                  <a:srgbClr val="CC0000"/>
                </a:solidFill>
              </a:rPr>
              <a:t>ति ?</a:t>
            </a:r>
            <a:r>
              <a:rPr b="1" lang="en" sz="1800">
                <a:solidFill>
                  <a:schemeClr val="dk2"/>
                </a:solidFill>
              </a:rPr>
              <a:t> - </a:t>
            </a:r>
            <a:r>
              <a:rPr b="1" lang="en" sz="1800">
                <a:solidFill>
                  <a:srgbClr val="1155CC"/>
                </a:solidFill>
              </a:rPr>
              <a:t>बालिका: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421825" y="3453425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खादन्ति </a:t>
            </a:r>
            <a:r>
              <a:rPr b="1" lang="en" sz="1800">
                <a:solidFill>
                  <a:schemeClr val="dk2"/>
                </a:solidFill>
              </a:rPr>
              <a:t>- </a:t>
            </a:r>
            <a:r>
              <a:rPr b="1" lang="en" sz="1800">
                <a:solidFill>
                  <a:srgbClr val="1155CC"/>
                </a:solidFill>
              </a:rPr>
              <a:t>क्रिया 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421825" y="3915125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बालिका: </a:t>
            </a:r>
            <a:r>
              <a:rPr b="1" lang="en" sz="1800">
                <a:solidFill>
                  <a:schemeClr val="dk2"/>
                </a:solidFill>
              </a:rPr>
              <a:t>- </a:t>
            </a:r>
            <a:r>
              <a:rPr b="1" lang="en" sz="1800">
                <a:solidFill>
                  <a:srgbClr val="1155CC"/>
                </a:solidFill>
              </a:rPr>
              <a:t>कर्ता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373900" y="2943300"/>
            <a:ext cx="19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बालक</a:t>
            </a:r>
            <a:r>
              <a:rPr b="1" lang="en" sz="1800">
                <a:solidFill>
                  <a:schemeClr val="dk2"/>
                </a:solidFill>
              </a:rPr>
              <a:t>ा:</a:t>
            </a:r>
            <a:r>
              <a:rPr b="1" lang="en" sz="1800">
                <a:solidFill>
                  <a:schemeClr val="dk2"/>
                </a:solidFill>
              </a:rPr>
              <a:t> पिब</a:t>
            </a:r>
            <a:r>
              <a:rPr b="1" lang="en" sz="1800">
                <a:solidFill>
                  <a:schemeClr val="dk2"/>
                </a:solidFill>
              </a:rPr>
              <a:t>न्</a:t>
            </a:r>
            <a:r>
              <a:rPr b="1" lang="en" sz="1800">
                <a:solidFill>
                  <a:schemeClr val="dk2"/>
                </a:solidFill>
              </a:rPr>
              <a:t>ति |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3214925" y="3405000"/>
            <a:ext cx="23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क</a:t>
            </a:r>
            <a:r>
              <a:rPr b="1" lang="en" sz="1800">
                <a:solidFill>
                  <a:srgbClr val="CC0000"/>
                </a:solidFill>
              </a:rPr>
              <a:t>े</a:t>
            </a:r>
            <a:r>
              <a:rPr b="1" lang="en" sz="1800">
                <a:solidFill>
                  <a:srgbClr val="CC0000"/>
                </a:solidFill>
              </a:rPr>
              <a:t> पिब</a:t>
            </a:r>
            <a:r>
              <a:rPr b="1" lang="en" sz="1800">
                <a:solidFill>
                  <a:srgbClr val="CC0000"/>
                </a:solidFill>
              </a:rPr>
              <a:t>न्</a:t>
            </a:r>
            <a:r>
              <a:rPr b="1" lang="en" sz="1800">
                <a:solidFill>
                  <a:srgbClr val="CC0000"/>
                </a:solidFill>
              </a:rPr>
              <a:t>ति?</a:t>
            </a:r>
            <a:r>
              <a:rPr b="1" lang="en" sz="1800">
                <a:solidFill>
                  <a:schemeClr val="dk2"/>
                </a:solidFill>
              </a:rPr>
              <a:t> - </a:t>
            </a:r>
            <a:r>
              <a:rPr b="1" lang="en" sz="1800">
                <a:solidFill>
                  <a:srgbClr val="1155CC"/>
                </a:solidFill>
              </a:rPr>
              <a:t>बालक</a:t>
            </a:r>
            <a:r>
              <a:rPr b="1" lang="en" sz="1800">
                <a:solidFill>
                  <a:srgbClr val="1155CC"/>
                </a:solidFill>
              </a:rPr>
              <a:t>ा: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3473250" y="3866700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पिबन्ति </a:t>
            </a:r>
            <a:r>
              <a:rPr b="1" lang="en" sz="1800">
                <a:solidFill>
                  <a:schemeClr val="dk2"/>
                </a:solidFill>
              </a:rPr>
              <a:t>- </a:t>
            </a:r>
            <a:r>
              <a:rPr b="1" lang="en" sz="1800">
                <a:solidFill>
                  <a:srgbClr val="1155CC"/>
                </a:solidFill>
              </a:rPr>
              <a:t>क्रिया 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3473250" y="4376825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बालका: </a:t>
            </a:r>
            <a:r>
              <a:rPr b="1" lang="en" sz="1800">
                <a:solidFill>
                  <a:schemeClr val="dk2"/>
                </a:solidFill>
              </a:rPr>
              <a:t> - </a:t>
            </a:r>
            <a:r>
              <a:rPr b="1" lang="en" sz="1800">
                <a:solidFill>
                  <a:srgbClr val="1155CC"/>
                </a:solidFill>
              </a:rPr>
              <a:t>कर्ता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2644200" y="0"/>
            <a:ext cx="3855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कर्ता - प्रथमाविभक्ति: बहु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466450" y="2810200"/>
            <a:ext cx="178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मित्र</a:t>
            </a:r>
            <a:r>
              <a:rPr b="1" lang="en" sz="1800">
                <a:solidFill>
                  <a:schemeClr val="dk2"/>
                </a:solidFill>
              </a:rPr>
              <a:t>णि</a:t>
            </a:r>
            <a:r>
              <a:rPr b="1" lang="en" sz="1800">
                <a:solidFill>
                  <a:schemeClr val="dk2"/>
                </a:solidFill>
              </a:rPr>
              <a:t> क्रीड</a:t>
            </a:r>
            <a:r>
              <a:rPr b="1" lang="en" sz="1800">
                <a:solidFill>
                  <a:schemeClr val="dk2"/>
                </a:solidFill>
              </a:rPr>
              <a:t>न्</a:t>
            </a:r>
            <a:r>
              <a:rPr b="1" lang="en" sz="1800">
                <a:solidFill>
                  <a:schemeClr val="dk2"/>
                </a:solidFill>
              </a:rPr>
              <a:t>ति |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6033000" y="3302575"/>
            <a:ext cx="265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क</a:t>
            </a:r>
            <a:r>
              <a:rPr b="1" lang="en" sz="1800">
                <a:solidFill>
                  <a:srgbClr val="CC0000"/>
                </a:solidFill>
              </a:rPr>
              <a:t>ा</a:t>
            </a:r>
            <a:r>
              <a:rPr b="1" lang="en" sz="1800">
                <a:solidFill>
                  <a:srgbClr val="CC0000"/>
                </a:solidFill>
              </a:rPr>
              <a:t>नि</a:t>
            </a:r>
            <a:r>
              <a:rPr b="1" lang="en" sz="1800">
                <a:solidFill>
                  <a:srgbClr val="CC0000"/>
                </a:solidFill>
              </a:rPr>
              <a:t> </a:t>
            </a:r>
            <a:r>
              <a:rPr b="1" lang="en" sz="1800">
                <a:solidFill>
                  <a:srgbClr val="CC0000"/>
                </a:solidFill>
              </a:rPr>
              <a:t>क्रीडन्ति</a:t>
            </a:r>
            <a:r>
              <a:rPr b="1" lang="en" sz="1800">
                <a:solidFill>
                  <a:srgbClr val="CC0000"/>
                </a:solidFill>
              </a:rPr>
              <a:t>?</a:t>
            </a:r>
            <a:r>
              <a:rPr b="1" lang="en" sz="1800">
                <a:solidFill>
                  <a:schemeClr val="dk2"/>
                </a:solidFill>
              </a:rPr>
              <a:t> - </a:t>
            </a:r>
            <a:r>
              <a:rPr b="1" lang="en" sz="1800">
                <a:solidFill>
                  <a:srgbClr val="1155CC"/>
                </a:solidFill>
              </a:rPr>
              <a:t>मित्र</a:t>
            </a:r>
            <a:r>
              <a:rPr b="1" lang="en" sz="1800">
                <a:solidFill>
                  <a:srgbClr val="1155CC"/>
                </a:solidFill>
              </a:rPr>
              <a:t>ाणि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6524675" y="3794950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क्रीडन्ति </a:t>
            </a:r>
            <a:r>
              <a:rPr b="1" lang="en" sz="1800">
                <a:solidFill>
                  <a:schemeClr val="dk2"/>
                </a:solidFill>
              </a:rPr>
              <a:t>- </a:t>
            </a:r>
            <a:r>
              <a:rPr b="1" lang="en" sz="1800">
                <a:solidFill>
                  <a:srgbClr val="1155CC"/>
                </a:solidFill>
              </a:rPr>
              <a:t>क्रिया 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524675" y="4328400"/>
            <a:ext cx="17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मित्रणि </a:t>
            </a:r>
            <a:r>
              <a:rPr b="1" lang="en" sz="1800">
                <a:solidFill>
                  <a:schemeClr val="dk2"/>
                </a:solidFill>
              </a:rPr>
              <a:t>- </a:t>
            </a:r>
            <a:r>
              <a:rPr b="1" lang="en" sz="1800">
                <a:solidFill>
                  <a:srgbClr val="1155CC"/>
                </a:solidFill>
              </a:rPr>
              <a:t>कर्ता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46" name="Google Shape;146;p20" title="dreamina-2025-10-24-6044-cartoon of group of brown Indian girls e...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00" y="230200"/>
            <a:ext cx="2255226" cy="225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 title="dreamina-2025-10-24-7110-cartoon of group of brown Indian boys dr...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0476" y="696900"/>
            <a:ext cx="2094000" cy="20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 title="dreamina-2025-10-24-8637-cartoon of group of brown Indian boys pl...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00" y="470800"/>
            <a:ext cx="2339401" cy="233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21"/>
          <p:cNvGraphicFramePr/>
          <p:nvPr/>
        </p:nvGraphicFramePr>
        <p:xfrm>
          <a:off x="217675" y="36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{87595ABB-93F0-4FD0-841E-F9E83E9704A2}</a:tableStyleId>
              </a:tblPr>
              <a:tblGrid>
                <a:gridCol w="1221850"/>
                <a:gridCol w="1221850"/>
                <a:gridCol w="1221850"/>
                <a:gridCol w="1221850"/>
                <a:gridCol w="1221850"/>
                <a:gridCol w="1221850"/>
                <a:gridCol w="1221850"/>
              </a:tblGrid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पुम्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स्त्री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674EA7"/>
                          </a:solidFill>
                        </a:rPr>
                        <a:t>नपुम् </a:t>
                      </a:r>
                      <a:endParaRPr b="1" sz="20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</a:t>
                      </a: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ए.व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BF9000"/>
                          </a:solidFill>
                        </a:rPr>
                        <a:t>ब.व</a:t>
                      </a:r>
                      <a:endParaRPr b="1" sz="2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अकारन्त: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बालक: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बालका: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पुस्तकम्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पुस्तकानि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आकारान्त: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छात्रा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छात्रा: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A64D79"/>
                          </a:solidFill>
                        </a:rPr>
                        <a:t>ईकारान्त:</a:t>
                      </a:r>
                      <a:endParaRPr b="1" sz="1700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लेखनी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लेखन्य: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51C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